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9" r:id="rId3"/>
    <p:sldId id="288" r:id="rId4"/>
    <p:sldId id="287" r:id="rId5"/>
    <p:sldId id="293" r:id="rId6"/>
    <p:sldId id="281" r:id="rId7"/>
    <p:sldId id="283" r:id="rId8"/>
    <p:sldId id="284" r:id="rId9"/>
    <p:sldId id="285" r:id="rId10"/>
    <p:sldId id="286" r:id="rId11"/>
  </p:sldIdLst>
  <p:sldSz cx="9144000" cy="6858000" type="screen4x3"/>
  <p:notesSz cx="6875463" cy="100028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332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a:t>Klikk for å redigere tittelstil</a:t>
            </a:r>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p>
        </p:txBody>
      </p:sp>
      <p:sp>
        <p:nvSpPr>
          <p:cNvPr id="4" name="Plassholder for dato 3"/>
          <p:cNvSpPr>
            <a:spLocks noGrp="1"/>
          </p:cNvSpPr>
          <p:nvPr>
            <p:ph type="dt" sz="half" idx="10"/>
          </p:nvPr>
        </p:nvSpPr>
        <p:spPr/>
        <p:txBody>
          <a:bodyPr/>
          <a:lstStyle/>
          <a:p>
            <a:fld id="{53AC24EB-C431-4D5B-81D4-F1FB9BF99FA1}" type="datetimeFigureOut">
              <a:rPr lang="nb-NO" smtClean="0"/>
              <a:pPr/>
              <a:t>11.03.2022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2FD54793-3204-4032-A00F-A72388043C98}" type="slidenum">
              <a:rPr lang="nb-NO" smtClean="0"/>
              <a:pPr/>
              <a:t>‹#›</a:t>
            </a:fld>
            <a:endParaRPr lang="nb-NO"/>
          </a:p>
        </p:txBody>
      </p:sp>
    </p:spTree>
    <p:extLst>
      <p:ext uri="{BB962C8B-B14F-4D97-AF65-F5344CB8AC3E}">
        <p14:creationId xmlns:p14="http://schemas.microsoft.com/office/powerpoint/2010/main" val="1398631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53AC24EB-C431-4D5B-81D4-F1FB9BF99FA1}" type="datetimeFigureOut">
              <a:rPr lang="nb-NO" smtClean="0"/>
              <a:pPr/>
              <a:t>11.03.2022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2FD54793-3204-4032-A00F-A72388043C98}" type="slidenum">
              <a:rPr lang="nb-NO" smtClean="0"/>
              <a:pPr/>
              <a:t>‹#›</a:t>
            </a:fld>
            <a:endParaRPr lang="nb-NO"/>
          </a:p>
        </p:txBody>
      </p:sp>
    </p:spTree>
    <p:extLst>
      <p:ext uri="{BB962C8B-B14F-4D97-AF65-F5344CB8AC3E}">
        <p14:creationId xmlns:p14="http://schemas.microsoft.com/office/powerpoint/2010/main" val="1268738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53AC24EB-C431-4D5B-81D4-F1FB9BF99FA1}" type="datetimeFigureOut">
              <a:rPr lang="nb-NO" smtClean="0"/>
              <a:pPr/>
              <a:t>11.03.2022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2FD54793-3204-4032-A00F-A72388043C98}" type="slidenum">
              <a:rPr lang="nb-NO" smtClean="0"/>
              <a:pPr/>
              <a:t>‹#›</a:t>
            </a:fld>
            <a:endParaRPr lang="nb-NO"/>
          </a:p>
        </p:txBody>
      </p:sp>
    </p:spTree>
    <p:extLst>
      <p:ext uri="{BB962C8B-B14F-4D97-AF65-F5344CB8AC3E}">
        <p14:creationId xmlns:p14="http://schemas.microsoft.com/office/powerpoint/2010/main" val="1019127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53AC24EB-C431-4D5B-81D4-F1FB9BF99FA1}" type="datetimeFigureOut">
              <a:rPr lang="nb-NO" smtClean="0"/>
              <a:pPr/>
              <a:t>11.03.2022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2FD54793-3204-4032-A00F-A72388043C98}" type="slidenum">
              <a:rPr lang="nb-NO" smtClean="0"/>
              <a:pPr/>
              <a:t>‹#›</a:t>
            </a:fld>
            <a:endParaRPr lang="nb-NO"/>
          </a:p>
        </p:txBody>
      </p:sp>
    </p:spTree>
    <p:extLst>
      <p:ext uri="{BB962C8B-B14F-4D97-AF65-F5344CB8AC3E}">
        <p14:creationId xmlns:p14="http://schemas.microsoft.com/office/powerpoint/2010/main" val="3583085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53AC24EB-C431-4D5B-81D4-F1FB9BF99FA1}" type="datetimeFigureOut">
              <a:rPr lang="nb-NO" smtClean="0"/>
              <a:pPr/>
              <a:t>11.03.2022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2FD54793-3204-4032-A00F-A72388043C98}" type="slidenum">
              <a:rPr lang="nb-NO" smtClean="0"/>
              <a:pPr/>
              <a:t>‹#›</a:t>
            </a:fld>
            <a:endParaRPr lang="nb-NO"/>
          </a:p>
        </p:txBody>
      </p:sp>
    </p:spTree>
    <p:extLst>
      <p:ext uri="{BB962C8B-B14F-4D97-AF65-F5344CB8AC3E}">
        <p14:creationId xmlns:p14="http://schemas.microsoft.com/office/powerpoint/2010/main" val="2818505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53AC24EB-C431-4D5B-81D4-F1FB9BF99FA1}" type="datetimeFigureOut">
              <a:rPr lang="nb-NO" smtClean="0"/>
              <a:pPr/>
              <a:t>11.03.2022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2FD54793-3204-4032-A00F-A72388043C98}" type="slidenum">
              <a:rPr lang="nb-NO" smtClean="0"/>
              <a:pPr/>
              <a:t>‹#›</a:t>
            </a:fld>
            <a:endParaRPr lang="nb-NO"/>
          </a:p>
        </p:txBody>
      </p:sp>
    </p:spTree>
    <p:extLst>
      <p:ext uri="{BB962C8B-B14F-4D97-AF65-F5344CB8AC3E}">
        <p14:creationId xmlns:p14="http://schemas.microsoft.com/office/powerpoint/2010/main" val="3912647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53AC24EB-C431-4D5B-81D4-F1FB9BF99FA1}" type="datetimeFigureOut">
              <a:rPr lang="nb-NO" smtClean="0"/>
              <a:pPr/>
              <a:t>11.03.2022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2FD54793-3204-4032-A00F-A72388043C98}" type="slidenum">
              <a:rPr lang="nb-NO" smtClean="0"/>
              <a:pPr/>
              <a:t>‹#›</a:t>
            </a:fld>
            <a:endParaRPr lang="nb-NO"/>
          </a:p>
        </p:txBody>
      </p:sp>
    </p:spTree>
    <p:extLst>
      <p:ext uri="{BB962C8B-B14F-4D97-AF65-F5344CB8AC3E}">
        <p14:creationId xmlns:p14="http://schemas.microsoft.com/office/powerpoint/2010/main" val="3785938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53AC24EB-C431-4D5B-81D4-F1FB9BF99FA1}" type="datetimeFigureOut">
              <a:rPr lang="nb-NO" smtClean="0"/>
              <a:pPr/>
              <a:t>11.03.2022</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2FD54793-3204-4032-A00F-A72388043C98}" type="slidenum">
              <a:rPr lang="nb-NO" smtClean="0"/>
              <a:pPr/>
              <a:t>‹#›</a:t>
            </a:fld>
            <a:endParaRPr lang="nb-NO"/>
          </a:p>
        </p:txBody>
      </p:sp>
    </p:spTree>
    <p:extLst>
      <p:ext uri="{BB962C8B-B14F-4D97-AF65-F5344CB8AC3E}">
        <p14:creationId xmlns:p14="http://schemas.microsoft.com/office/powerpoint/2010/main" val="531072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53AC24EB-C431-4D5B-81D4-F1FB9BF99FA1}" type="datetimeFigureOut">
              <a:rPr lang="nb-NO" smtClean="0"/>
              <a:pPr/>
              <a:t>11.03.2022</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2FD54793-3204-4032-A00F-A72388043C98}" type="slidenum">
              <a:rPr lang="nb-NO" smtClean="0"/>
              <a:pPr/>
              <a:t>‹#›</a:t>
            </a:fld>
            <a:endParaRPr lang="nb-NO"/>
          </a:p>
        </p:txBody>
      </p:sp>
    </p:spTree>
    <p:extLst>
      <p:ext uri="{BB962C8B-B14F-4D97-AF65-F5344CB8AC3E}">
        <p14:creationId xmlns:p14="http://schemas.microsoft.com/office/powerpoint/2010/main" val="1706847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53AC24EB-C431-4D5B-81D4-F1FB9BF99FA1}" type="datetimeFigureOut">
              <a:rPr lang="nb-NO" smtClean="0"/>
              <a:pPr/>
              <a:t>11.03.2022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2FD54793-3204-4032-A00F-A72388043C98}" type="slidenum">
              <a:rPr lang="nb-NO" smtClean="0"/>
              <a:pPr/>
              <a:t>‹#›</a:t>
            </a:fld>
            <a:endParaRPr lang="nb-NO"/>
          </a:p>
        </p:txBody>
      </p:sp>
    </p:spTree>
    <p:extLst>
      <p:ext uri="{BB962C8B-B14F-4D97-AF65-F5344CB8AC3E}">
        <p14:creationId xmlns:p14="http://schemas.microsoft.com/office/powerpoint/2010/main" val="3545339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53AC24EB-C431-4D5B-81D4-F1FB9BF99FA1}" type="datetimeFigureOut">
              <a:rPr lang="nb-NO" smtClean="0"/>
              <a:pPr/>
              <a:t>11.03.2022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2FD54793-3204-4032-A00F-A72388043C98}" type="slidenum">
              <a:rPr lang="nb-NO" smtClean="0"/>
              <a:pPr/>
              <a:t>‹#›</a:t>
            </a:fld>
            <a:endParaRPr lang="nb-NO"/>
          </a:p>
        </p:txBody>
      </p:sp>
    </p:spTree>
    <p:extLst>
      <p:ext uri="{BB962C8B-B14F-4D97-AF65-F5344CB8AC3E}">
        <p14:creationId xmlns:p14="http://schemas.microsoft.com/office/powerpoint/2010/main" val="3560017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AC24EB-C431-4D5B-81D4-F1FB9BF99FA1}" type="datetimeFigureOut">
              <a:rPr lang="nb-NO" smtClean="0"/>
              <a:pPr/>
              <a:t>11.03.2022</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D54793-3204-4032-A00F-A72388043C98}" type="slidenum">
              <a:rPr lang="nb-NO" smtClean="0"/>
              <a:pPr/>
              <a:t>‹#›</a:t>
            </a:fld>
            <a:endParaRPr lang="nb-NO"/>
          </a:p>
        </p:txBody>
      </p:sp>
    </p:spTree>
    <p:extLst>
      <p:ext uri="{BB962C8B-B14F-4D97-AF65-F5344CB8AC3E}">
        <p14:creationId xmlns:p14="http://schemas.microsoft.com/office/powerpoint/2010/main" val="4063003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4.bp.blogspot.com/-hWm2LCJHQ1U/UDO1gtSWplI/AAAAAAAAALY/cp_Fjh3TeWA/s1600/6+bilde+6+palestinamandat.png"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420888"/>
            <a:ext cx="8136904" cy="1656184"/>
          </a:xfrm>
        </p:spPr>
        <p:txBody>
          <a:bodyPr>
            <a:normAutofit fontScale="90000"/>
          </a:bodyPr>
          <a:lstStyle/>
          <a:p>
            <a:pPr algn="ctr"/>
            <a:r>
              <a:rPr lang="nb-NO" sz="3600" b="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Noen d</a:t>
            </a:r>
            <a:r>
              <a:rPr lang="nb-NO" sz="36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okumenterte historiske hendelser</a:t>
            </a:r>
            <a:br>
              <a:rPr lang="nb-NO" sz="3600" dirty="0">
                <a:effectLst/>
                <a:latin typeface="Calibri" panose="020F0502020204030204" pitchFamily="34" charset="0"/>
                <a:ea typeface="Calibri" panose="020F0502020204030204" pitchFamily="34" charset="0"/>
                <a:cs typeface="Times New Roman" panose="02020603050405020304" pitchFamily="18" charset="0"/>
              </a:rPr>
            </a:br>
            <a:r>
              <a:rPr lang="nb-NO" sz="36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br>
              <a:rPr lang="nb-NO" sz="3600" dirty="0">
                <a:effectLst/>
                <a:latin typeface="Calibri" panose="020F0502020204030204" pitchFamily="34" charset="0"/>
                <a:ea typeface="Calibri" panose="020F0502020204030204" pitchFamily="34" charset="0"/>
                <a:cs typeface="Times New Roman" panose="02020603050405020304" pitchFamily="18" charset="0"/>
              </a:rPr>
            </a:br>
            <a:r>
              <a:rPr lang="nb-NO" sz="36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1917-1967</a:t>
            </a:r>
            <a:endParaRPr lang="nb-NO" sz="3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404664"/>
            <a:ext cx="1152129" cy="950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51104" cy="1143000"/>
          </a:xfrm>
        </p:spPr>
        <p:txBody>
          <a:bodyPr/>
          <a:lstStyle/>
          <a:p>
            <a:pPr algn="l"/>
            <a:endParaRPr lang="en-US" dirty="0"/>
          </a:p>
        </p:txBody>
      </p:sp>
      <p:sp>
        <p:nvSpPr>
          <p:cNvPr id="3" name="Content Placeholder 2"/>
          <p:cNvSpPr>
            <a:spLocks noGrp="1"/>
          </p:cNvSpPr>
          <p:nvPr>
            <p:ph idx="1"/>
          </p:nvPr>
        </p:nvSpPr>
        <p:spPr/>
        <p:txBody>
          <a:bodyPr>
            <a:normAutofit/>
          </a:bodyPr>
          <a:lstStyle/>
          <a:p>
            <a:pPr marL="0" indent="0" algn="ctr">
              <a:buNone/>
            </a:pPr>
            <a:endParaRPr lang="nb-NO" b="1" i="1" dirty="0"/>
          </a:p>
          <a:p>
            <a:pPr marL="0" indent="0" algn="ctr">
              <a:buNone/>
            </a:pPr>
            <a:endParaRPr lang="nb-NO" b="1" i="1" dirty="0"/>
          </a:p>
          <a:p>
            <a:pPr marL="0" indent="0" algn="ctr">
              <a:buNone/>
            </a:pPr>
            <a:r>
              <a:rPr lang="nb-NO" b="1" i="1" dirty="0"/>
              <a:t>«Dersom Israels fiender legger ned våpnene, blir det fred. Dersom Jødene  legger ned våpnene, blir de utslettet»</a:t>
            </a:r>
            <a:endParaRPr lang="nb-NO" dirty="0"/>
          </a:p>
          <a:p>
            <a:pPr marL="0" indent="0" algn="ctr">
              <a:buNone/>
            </a:pPr>
            <a:r>
              <a:rPr lang="nb-NO" sz="2400" dirty="0"/>
              <a:t> (Jus-professor </a:t>
            </a:r>
            <a:r>
              <a:rPr lang="nb-NO" sz="2400" dirty="0" err="1"/>
              <a:t>Dershowitz</a:t>
            </a:r>
            <a:r>
              <a:rPr lang="nb-NO" sz="2400" dirty="0"/>
              <a:t> , Harvard universitetet)</a:t>
            </a:r>
          </a:p>
          <a:p>
            <a:endParaRPr lang="nb-NO"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404664"/>
            <a:ext cx="1152129" cy="950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73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51104" cy="1143000"/>
          </a:xfrm>
        </p:spPr>
        <p:txBody>
          <a:bodyPr/>
          <a:lstStyle/>
          <a:p>
            <a:pPr algn="l"/>
            <a:endParaRPr lang="en-US" dirty="0"/>
          </a:p>
        </p:txBody>
      </p:sp>
      <p:sp>
        <p:nvSpPr>
          <p:cNvPr id="3" name="Content Placeholder 2"/>
          <p:cNvSpPr>
            <a:spLocks noGrp="1"/>
          </p:cNvSpPr>
          <p:nvPr>
            <p:ph idx="1"/>
          </p:nvPr>
        </p:nvSpPr>
        <p:spPr/>
        <p:txBody>
          <a:bodyPr>
            <a:normAutofit/>
          </a:bodyPr>
          <a:lstStyle/>
          <a:p>
            <a:pPr marL="0" indent="0">
              <a:buNone/>
            </a:pPr>
            <a:r>
              <a:rPr lang="nb-N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Midtøsten var fra 1324 en del av det Osmanske riket (som i dag har blitt Jordan, Israel, Irak, Syria og Libanon).</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b-N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b-NO"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1918</a:t>
            </a:r>
            <a:r>
              <a:rPr lang="nb-N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Osmanske riket falt. De allierte fikk mandat til å fordele </a:t>
            </a:r>
            <a:r>
              <a:rPr lang="nb-NO" sz="18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landområdene. </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nb-NO"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b-NO"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1919</a:t>
            </a:r>
            <a:r>
              <a:rPr lang="nb-N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Folkeforbundet opprettes 25.01.1919.</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b-N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spcAft>
                <a:spcPts val="1000"/>
              </a:spcAft>
              <a:buNone/>
            </a:pPr>
            <a:r>
              <a:rPr lang="nb-NO"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1920                                                                                                                </a:t>
            </a:r>
            <a:r>
              <a:rPr lang="nb-N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Møte i San Remo 25.04.1920</a:t>
            </a:r>
            <a:r>
              <a:rPr lang="nb-NO" sz="18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(San Remo-konferansen) </a:t>
            </a:r>
            <a:r>
              <a:rPr lang="nb-N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De allierte vedtar Balfourerklæringen (brev fra Utenriksminister A. Balfour til Engelsk Sionistleder 02.11.1917). </a:t>
            </a:r>
            <a:endParaRPr lang="nb-NO"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404664"/>
            <a:ext cx="1152129" cy="950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9"/>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9"/>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9"/>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51104" cy="1143000"/>
          </a:xfrm>
        </p:spPr>
        <p:txBody>
          <a:bodyPr/>
          <a:lstStyle/>
          <a:p>
            <a:pPr algn="l"/>
            <a:r>
              <a:rPr lang="en-US" dirty="0" err="1"/>
              <a:t>Balfourerklæringen</a:t>
            </a:r>
            <a:endParaRPr 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404664"/>
            <a:ext cx="1152129" cy="950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lassholder for innhold 8">
            <a:extLst>
              <a:ext uri="{FF2B5EF4-FFF2-40B4-BE49-F238E27FC236}">
                <a16:creationId xmlns:a16="http://schemas.microsoft.com/office/drawing/2014/main" id="{5E35471D-0291-4099-AF5B-6041F1F40D3B}"/>
              </a:ext>
            </a:extLst>
          </p:cNvPr>
          <p:cNvPicPr>
            <a:picLocks noGrp="1" noChangeAspect="1"/>
          </p:cNvPicPr>
          <p:nvPr>
            <p:ph idx="1"/>
          </p:nvPr>
        </p:nvPicPr>
        <p:blipFill>
          <a:blip r:embed="rId3"/>
          <a:stretch>
            <a:fillRect/>
          </a:stretch>
        </p:blipFill>
        <p:spPr>
          <a:xfrm>
            <a:off x="2339752" y="1537842"/>
            <a:ext cx="3880105" cy="5105403"/>
          </a:xfrm>
          <a:prstGeom prst="rect">
            <a:avLst/>
          </a:prstGeom>
        </p:spPr>
      </p:pic>
    </p:spTree>
    <p:extLst>
      <p:ext uri="{BB962C8B-B14F-4D97-AF65-F5344CB8AC3E}">
        <p14:creationId xmlns:p14="http://schemas.microsoft.com/office/powerpoint/2010/main" val="3383418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51104" cy="1143000"/>
          </a:xfrm>
        </p:spPr>
        <p:txBody>
          <a:bodyPr/>
          <a:lstStyle/>
          <a:p>
            <a:pPr algn="l"/>
            <a:endParaRPr lang="en-US" dirty="0"/>
          </a:p>
        </p:txBody>
      </p:sp>
      <p:sp>
        <p:nvSpPr>
          <p:cNvPr id="3" name="Content Placeholder 2"/>
          <p:cNvSpPr>
            <a:spLocks noGrp="1"/>
          </p:cNvSpPr>
          <p:nvPr>
            <p:ph idx="1"/>
          </p:nvPr>
        </p:nvSpPr>
        <p:spPr/>
        <p:txBody>
          <a:bodyPr>
            <a:normAutofit/>
          </a:bodyPr>
          <a:lstStyle/>
          <a:p>
            <a:pPr marL="0" indent="0">
              <a:buNone/>
            </a:pPr>
            <a:r>
              <a:rPr lang="nb-NO" sz="1800" b="1" dirty="0"/>
              <a:t>San Remo-konferansen</a:t>
            </a:r>
            <a:r>
              <a:rPr lang="nb-NO" sz="1800" dirty="0"/>
              <a:t> Til stede var representanter fra Storbritannia, Frankrike, Italia og Japan, samt USA som observatør. Her ble det besluttet at Frankrike skulle få mandat for Syria og Libanon og at Storbritannia skulle få mandat for Mesopotamia (Irak) og Palestina, Palestinamandatet. De allierte bekreftet Balfourerklæringen som «jødenes nasjonale hjem». </a:t>
            </a:r>
          </a:p>
          <a:p>
            <a:pPr marL="0" indent="0">
              <a:buNone/>
            </a:pPr>
            <a:endParaRPr lang="nb-NO" sz="1800" dirty="0"/>
          </a:p>
          <a:p>
            <a:pPr marL="0" indent="0">
              <a:buNone/>
            </a:pPr>
            <a:r>
              <a:rPr lang="nb-NO" sz="1800" b="1" dirty="0"/>
              <a:t>Palestinamandatet</a:t>
            </a:r>
            <a:r>
              <a:rPr lang="nb-NO" sz="1800" dirty="0"/>
              <a:t> (</a:t>
            </a:r>
            <a:r>
              <a:rPr lang="nb-NO" sz="1800" b="1" i="1" dirty="0" err="1"/>
              <a:t>Mandate</a:t>
            </a:r>
            <a:r>
              <a:rPr lang="nb-NO" sz="1800" b="1" i="1" dirty="0"/>
              <a:t> for </a:t>
            </a:r>
            <a:r>
              <a:rPr lang="nb-NO" sz="1800" b="1" i="1" dirty="0" err="1"/>
              <a:t>Palestine</a:t>
            </a:r>
            <a:r>
              <a:rPr lang="nb-NO" sz="1800" dirty="0"/>
              <a:t>) var et mandatområde i Midtøsten som omfattet dagens Israel, Jordan, Judea og Samaria (Vestbredden), Gaza og </a:t>
            </a:r>
            <a:r>
              <a:rPr lang="nb-NO" sz="1800" dirty="0" err="1"/>
              <a:t>Golanhøyden</a:t>
            </a:r>
            <a:r>
              <a:rPr lang="nb-NO" sz="1800" dirty="0"/>
              <a:t>. </a:t>
            </a:r>
          </a:p>
          <a:p>
            <a:pPr marL="0" indent="0">
              <a:buNone/>
            </a:pPr>
            <a:endParaRPr lang="nb-NO" sz="1800"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404664"/>
            <a:ext cx="1152129" cy="950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01893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51104" cy="1143000"/>
          </a:xfrm>
        </p:spPr>
        <p:txBody>
          <a:bodyPr/>
          <a:lstStyle/>
          <a:p>
            <a:pPr algn="l"/>
            <a:r>
              <a:rPr lang="en-US" dirty="0" err="1"/>
              <a:t>Mandatområdet</a:t>
            </a:r>
            <a:endParaRPr 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404664"/>
            <a:ext cx="1152129" cy="950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lassholder for innhold 5" descr="Et bilde som inneholder kart&#10;&#10;Automatisk generert beskrivelse">
            <a:hlinkClick r:id="rId3"/>
            <a:extLst>
              <a:ext uri="{FF2B5EF4-FFF2-40B4-BE49-F238E27FC236}">
                <a16:creationId xmlns:a16="http://schemas.microsoft.com/office/drawing/2014/main" id="{C478C9DE-41C8-4AEA-B027-ACEB3931040D}"/>
              </a:ext>
            </a:extLst>
          </p:cNvPr>
          <p:cNvPicPr>
            <a:picLocks noGrp="1" noChangeAspect="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551903" y="1700808"/>
            <a:ext cx="4661698" cy="4603427"/>
          </a:xfrm>
          <a:prstGeom prst="rect">
            <a:avLst/>
          </a:prstGeom>
          <a:noFill/>
          <a:ln>
            <a:noFill/>
          </a:ln>
        </p:spPr>
      </p:pic>
    </p:spTree>
    <p:extLst>
      <p:ext uri="{BB962C8B-B14F-4D97-AF65-F5344CB8AC3E}">
        <p14:creationId xmlns:p14="http://schemas.microsoft.com/office/powerpoint/2010/main" val="169859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6552728" cy="576064"/>
          </a:xfrm>
        </p:spPr>
        <p:txBody>
          <a:bodyPr>
            <a:normAutofit fontScale="90000"/>
          </a:bodyPr>
          <a:lstStyle/>
          <a:p>
            <a:pPr algn="l"/>
            <a:endParaRPr lang="en-US" sz="6000" dirty="0"/>
          </a:p>
        </p:txBody>
      </p:sp>
      <p:sp>
        <p:nvSpPr>
          <p:cNvPr id="3" name="Content Placeholder 2"/>
          <p:cNvSpPr>
            <a:spLocks noGrp="1"/>
          </p:cNvSpPr>
          <p:nvPr>
            <p:ph idx="1"/>
          </p:nvPr>
        </p:nvSpPr>
        <p:spPr>
          <a:xfrm>
            <a:off x="611560" y="1844824"/>
            <a:ext cx="7704856" cy="4248472"/>
          </a:xfrm>
        </p:spPr>
        <p:txBody>
          <a:bodyPr>
            <a:normAutofit fontScale="92500" lnSpcReduction="20000"/>
          </a:bodyPr>
          <a:lstStyle/>
          <a:p>
            <a:pPr marL="0" indent="0">
              <a:buNone/>
            </a:pPr>
            <a:r>
              <a:rPr lang="nb-NO"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1921</a:t>
            </a:r>
            <a:r>
              <a:rPr lang="nb-N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indent="0">
              <a:buNone/>
            </a:pPr>
            <a:r>
              <a:rPr lang="nb-N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Winston Churchill ga i mars på møte i Kairo etter for arabisk press og han gav området øst for Jordan til araberne. Jødene fikk da kun 23% av det som var bestemt på San Remo møtet året før. </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b-NO"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b-NO"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1922</a:t>
            </a:r>
            <a:r>
              <a:rPr lang="nb-N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r>
              <a:rPr lang="nb-NO" sz="18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F</a:t>
            </a:r>
            <a:r>
              <a:rPr lang="nb-N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olkeforbundet med 51 land vedtar 24.07.1922 enstemmig Jødenes eiendomsrett på området vest for Jordan. Fra Norge deltok Fritjof Nansen. Svalbard og Bjørnøya ble tildelt Norge i samme fredsoppgjør (09.02.1920)!</a:t>
            </a:r>
          </a:p>
          <a:p>
            <a:pPr marL="0" indent="0">
              <a:buNone/>
            </a:pPr>
            <a:r>
              <a:rPr lang="nb-NO"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b-NO"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1945</a:t>
            </a:r>
            <a:r>
              <a:rPr lang="nb-N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FN opprettes som en videreføring av Folkeforbundet.</a:t>
            </a:r>
            <a:endParaRPr lang="nb-NO" sz="1800"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nb-NO"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b-NO"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1947</a:t>
            </a:r>
            <a:r>
              <a:rPr lang="nb-N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r>
              <a:rPr lang="nb-NO"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FN’s</a:t>
            </a:r>
            <a:r>
              <a:rPr lang="nb-N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delingsforslag </a:t>
            </a:r>
            <a:r>
              <a:rPr lang="nb-NO" sz="18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r>
              <a:rPr lang="nb-NO" sz="1800" dirty="0"/>
              <a:t>Resolusjon 181)</a:t>
            </a:r>
            <a:r>
              <a:rPr lang="nb-N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«Indrefileten» av landet skulle bli arabisk (</a:t>
            </a:r>
            <a:r>
              <a:rPr lang="nb-NO"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ca</a:t>
            </a:r>
            <a:r>
              <a:rPr lang="nb-N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50%). </a:t>
            </a:r>
            <a:r>
              <a:rPr lang="nb-NO" sz="1800" dirty="0">
                <a:latin typeface="Calibri" panose="020F0502020204030204" pitchFamily="34" charset="0"/>
                <a:ea typeface="Times New Roman" panose="02020603050405020304" pitchFamily="18" charset="0"/>
                <a:cs typeface="Times New Roman" panose="02020603050405020304" pitchFamily="18" charset="0"/>
              </a:rPr>
              <a:t> </a:t>
            </a:r>
            <a:r>
              <a:rPr lang="nb-NO" sz="1800" dirty="0">
                <a:solidFill>
                  <a:srgbClr val="222222"/>
                </a:solidFill>
                <a:effectLst/>
                <a:latin typeface="Arial" panose="020B0604020202020204" pitchFamily="34" charset="0"/>
                <a:ea typeface="Times New Roman" panose="02020603050405020304" pitchFamily="18" charset="0"/>
              </a:rPr>
              <a:t>Trygve Lie var generalsekretær. Jødene sa ja. Araberne sa nei som deretter forlot møtet i protest.</a:t>
            </a:r>
            <a:endParaRPr lang="nb-NO" sz="4000"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404664"/>
            <a:ext cx="1152129" cy="950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51104" cy="1143000"/>
          </a:xfrm>
        </p:spPr>
        <p:txBody>
          <a:bodyPr/>
          <a:lstStyle/>
          <a:p>
            <a:pPr algn="l"/>
            <a:r>
              <a:rPr lang="en-US" dirty="0"/>
              <a:t>FN’s </a:t>
            </a:r>
            <a:r>
              <a:rPr lang="en-US" dirty="0" err="1"/>
              <a:t>delingsforslag</a:t>
            </a:r>
            <a:endParaRPr 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404664"/>
            <a:ext cx="1152129" cy="950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lassholder for innhold 5" descr="Et bilde som inneholder kart&#10;&#10;Automatisk generert beskrivelse">
            <a:extLst>
              <a:ext uri="{FF2B5EF4-FFF2-40B4-BE49-F238E27FC236}">
                <a16:creationId xmlns:a16="http://schemas.microsoft.com/office/drawing/2014/main" id="{D5165FF8-E1C5-4FE7-B47F-F02B9E6D0536}"/>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327749" y="1600200"/>
            <a:ext cx="2488501" cy="4525963"/>
          </a:xfrm>
          <a:prstGeom prst="rect">
            <a:avLst/>
          </a:prstGeom>
          <a:noFill/>
          <a:ln>
            <a:noFill/>
          </a:ln>
        </p:spPr>
      </p:pic>
    </p:spTree>
    <p:extLst>
      <p:ext uri="{BB962C8B-B14F-4D97-AF65-F5344CB8AC3E}">
        <p14:creationId xmlns:p14="http://schemas.microsoft.com/office/powerpoint/2010/main" val="3616066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51104" cy="1143000"/>
          </a:xfrm>
        </p:spPr>
        <p:txBody>
          <a:bodyPr/>
          <a:lstStyle/>
          <a:p>
            <a:pPr algn="l"/>
            <a:endParaRPr lang="en-US" dirty="0"/>
          </a:p>
        </p:txBody>
      </p:sp>
      <p:sp>
        <p:nvSpPr>
          <p:cNvPr id="3" name="Content Placeholder 2"/>
          <p:cNvSpPr>
            <a:spLocks noGrp="1"/>
          </p:cNvSpPr>
          <p:nvPr>
            <p:ph idx="1"/>
          </p:nvPr>
        </p:nvSpPr>
        <p:spPr>
          <a:xfrm>
            <a:off x="457200" y="1600200"/>
            <a:ext cx="7139136" cy="4781127"/>
          </a:xfrm>
        </p:spPr>
        <p:txBody>
          <a:bodyPr>
            <a:normAutofit fontScale="55000" lnSpcReduction="20000"/>
          </a:bodyPr>
          <a:lstStyle/>
          <a:p>
            <a:pPr marL="0" indent="0">
              <a:buNone/>
            </a:pPr>
            <a:r>
              <a:rPr lang="nb-NO" b="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1947</a:t>
            </a:r>
            <a:r>
              <a:rPr lang="nb-NO"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(forts.)                                                                                                            </a:t>
            </a:r>
            <a:r>
              <a:rPr lang="nb-NO" dirty="0" err="1">
                <a:solidFill>
                  <a:srgbClr val="222222"/>
                </a:solidFill>
                <a:latin typeface="Arial" panose="020B0604020202020204" pitchFamily="34" charset="0"/>
                <a:ea typeface="Times New Roman" panose="02020603050405020304" pitchFamily="18" charset="0"/>
                <a:cs typeface="Times New Roman" panose="02020603050405020304" pitchFamily="18" charset="0"/>
              </a:rPr>
              <a:t>FN’s</a:t>
            </a:r>
            <a:r>
              <a:rPr lang="nb-NO"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delingsforslag</a:t>
            </a:r>
            <a:r>
              <a:rPr lang="nb-NO" dirty="0"/>
              <a:t> ble godkjent med over 2/3 flertall i FNs hovedforsamling</a:t>
            </a:r>
          </a:p>
          <a:p>
            <a:pPr marL="0" indent="0">
              <a:buNone/>
            </a:pPr>
            <a:endParaRPr lang="nb-NO" dirty="0"/>
          </a:p>
          <a:p>
            <a:pPr marL="0" indent="0">
              <a:buNone/>
            </a:pPr>
            <a:r>
              <a:rPr lang="nb-NO" dirty="0"/>
              <a:t>Hovedforsamlingen i FN kan ikke gjøre bindende vedtak, selv med et så stort flertall krever vedtak i hovedforsamlingen enighet fra de berørte parter for å være bindende folkerett.</a:t>
            </a:r>
          </a:p>
          <a:p>
            <a:pPr marL="0" indent="0">
              <a:buNone/>
            </a:pPr>
            <a:r>
              <a:rPr lang="nb-NO" dirty="0"/>
              <a:t> </a:t>
            </a:r>
          </a:p>
          <a:p>
            <a:pPr marL="0" indent="0">
              <a:buNone/>
            </a:pPr>
            <a:r>
              <a:rPr lang="nb-NO" b="1" dirty="0"/>
              <a:t>Delingsplanen ble aldri godkjent av araberne. Planen ble derfor aldri gjennomført og resolusjon 181 er derfor ikke gjeldende folkerett.</a:t>
            </a:r>
          </a:p>
          <a:p>
            <a:pPr marL="0" indent="0">
              <a:buNone/>
            </a:pPr>
            <a:endParaRPr lang="nb-NO" dirty="0"/>
          </a:p>
          <a:p>
            <a:pPr marL="0" indent="0">
              <a:buNone/>
            </a:pPr>
            <a:endParaRPr lang="nb-NO" dirty="0"/>
          </a:p>
          <a:p>
            <a:pPr marL="0" indent="0">
              <a:buNone/>
            </a:pPr>
            <a:r>
              <a:rPr lang="nb-NO" b="1" dirty="0"/>
              <a:t>1948</a:t>
            </a:r>
            <a:r>
              <a:rPr lang="nb-NO" dirty="0"/>
              <a:t>.                                                                                                                        14.05.1948 erklærer Israel seg som en egen stat. Umiddelbart går 5 arabiske land til angrep mot Israel. Syria okkuperer </a:t>
            </a:r>
            <a:r>
              <a:rPr lang="nb-NO" dirty="0" err="1"/>
              <a:t>Golan</a:t>
            </a:r>
            <a:r>
              <a:rPr lang="nb-NO" dirty="0"/>
              <a:t>, Jordan okkuperer Øst-Jerusalem, Judea og Samaria, Egypt okkuperer Gaza.</a:t>
            </a:r>
            <a:r>
              <a:rPr lang="nb-NO" b="1" dirty="0"/>
              <a:t> </a:t>
            </a:r>
            <a:endParaRPr lang="nb-NO" dirty="0"/>
          </a:p>
          <a:p>
            <a:pPr marL="0" indent="0">
              <a:buNone/>
            </a:pPr>
            <a:r>
              <a:rPr lang="nb-NO" b="1" dirty="0"/>
              <a:t> </a:t>
            </a:r>
            <a:endParaRPr lang="nb-NO" dirty="0"/>
          </a:p>
          <a:p>
            <a:pPr marL="0" indent="0">
              <a:buNone/>
            </a:pPr>
            <a:r>
              <a:rPr lang="nb-NO" b="1" dirty="0"/>
              <a:t>1950</a:t>
            </a:r>
            <a:r>
              <a:rPr lang="nb-NO" dirty="0"/>
              <a:t>.                                                                                                                        Jordan begynner å kalle Judea og Samaria for «Vestbredden».</a:t>
            </a:r>
          </a:p>
          <a:p>
            <a:endParaRPr lang="nb-NO"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404664"/>
            <a:ext cx="1152129" cy="950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717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51104" cy="1143000"/>
          </a:xfrm>
        </p:spPr>
        <p:txBody>
          <a:bodyPr/>
          <a:lstStyle/>
          <a:p>
            <a:pPr algn="l"/>
            <a:endParaRPr lang="en-US" dirty="0"/>
          </a:p>
        </p:txBody>
      </p:sp>
      <p:sp>
        <p:nvSpPr>
          <p:cNvPr id="3" name="Content Placeholder 2"/>
          <p:cNvSpPr>
            <a:spLocks noGrp="1"/>
          </p:cNvSpPr>
          <p:nvPr>
            <p:ph idx="1"/>
          </p:nvPr>
        </p:nvSpPr>
        <p:spPr/>
        <p:txBody>
          <a:bodyPr>
            <a:normAutofit/>
          </a:bodyPr>
          <a:lstStyle/>
          <a:p>
            <a:pPr marL="0" indent="0">
              <a:buNone/>
            </a:pPr>
            <a:r>
              <a:rPr lang="nb-NO" sz="1800" b="1" dirty="0"/>
              <a:t>1967</a:t>
            </a:r>
            <a:endParaRPr lang="nb-NO" sz="1800" dirty="0"/>
          </a:p>
          <a:p>
            <a:pPr marL="0" indent="0">
              <a:buNone/>
            </a:pPr>
            <a:r>
              <a:rPr lang="nb-NO" sz="1800" dirty="0"/>
              <a:t>6-dagerskrigen 5.-10.06.1967 Israel tar tilbake det araberne okkuperte i 1948.</a:t>
            </a:r>
          </a:p>
          <a:p>
            <a:pPr marL="0" indent="0">
              <a:buNone/>
            </a:pPr>
            <a:endParaRPr lang="nb-NO" sz="1800" dirty="0"/>
          </a:p>
          <a:p>
            <a:pPr marL="0" indent="0">
              <a:buNone/>
            </a:pPr>
            <a:r>
              <a:rPr lang="nb-NO" sz="1800" b="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Hva er gjeldende folkerett?</a:t>
            </a:r>
          </a:p>
          <a:p>
            <a:pPr marL="0" indent="0">
              <a:buNone/>
            </a:pPr>
            <a:endParaRPr lang="nb-NO" sz="1800" b="1" dirty="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pPr marL="0" indent="0" algn="ctr">
              <a:buNone/>
            </a:pPr>
            <a:r>
              <a:rPr lang="nb-NO" sz="2800" i="1" u="sng"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Folkeforbundet vedtok 24.07.1922 Jødenes eiendomsrett på området vest for Jordan. </a:t>
            </a:r>
            <a:endParaRPr lang="nb-NO" sz="1800" i="1" u="sng" dirty="0"/>
          </a:p>
          <a:p>
            <a:pPr marL="0" indent="0">
              <a:buNone/>
            </a:pPr>
            <a:r>
              <a:rPr lang="nb-NO" sz="2400" dirty="0"/>
              <a:t> </a:t>
            </a:r>
            <a:endParaRPr lang="nb-NO" dirty="0"/>
          </a:p>
          <a:p>
            <a:pPr marL="0" indent="0" algn="ctr">
              <a:buNone/>
            </a:pPr>
            <a:endParaRPr lang="nb-NO" b="1" dirty="0"/>
          </a:p>
          <a:p>
            <a:pPr marL="0" indent="0" algn="ctr">
              <a:buNone/>
            </a:pPr>
            <a:r>
              <a:rPr lang="nb-NO" sz="2800" b="1" dirty="0"/>
              <a:t>Kan noen fortelle meg hva som er «okkupert» land?</a:t>
            </a:r>
            <a:endParaRPr lang="nb-NO" sz="2800" dirty="0"/>
          </a:p>
          <a:p>
            <a:endParaRPr lang="nb-NO"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404664"/>
            <a:ext cx="1152129" cy="950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10824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1437</TotalTime>
  <Words>490</Words>
  <Application>Microsoft Office PowerPoint</Application>
  <PresentationFormat>Skjermfremvisning (4:3)</PresentationFormat>
  <Paragraphs>45</Paragraphs>
  <Slides>10</Slides>
  <Notes>0</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10</vt:i4>
      </vt:variant>
    </vt:vector>
  </HeadingPairs>
  <TitlesOfParts>
    <vt:vector size="13" baseType="lpstr">
      <vt:lpstr>Arial</vt:lpstr>
      <vt:lpstr>Calibri</vt:lpstr>
      <vt:lpstr>Office-tema</vt:lpstr>
      <vt:lpstr>Noen dokumenterte historiske hendelser   1917-1967</vt:lpstr>
      <vt:lpstr>PowerPoint-presentasjon</vt:lpstr>
      <vt:lpstr>Balfourerklæringen</vt:lpstr>
      <vt:lpstr>PowerPoint-presentasjon</vt:lpstr>
      <vt:lpstr>Mandatområdet</vt:lpstr>
      <vt:lpstr>PowerPoint-presentasjon</vt:lpstr>
      <vt:lpstr>FN’s delingsforslag</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Velkommen til israel - seminar</dc:title>
  <dc:creator>Wemund</dc:creator>
  <cp:lastModifiedBy>Hans Kristian Arntsen</cp:lastModifiedBy>
  <cp:revision>113</cp:revision>
  <cp:lastPrinted>2022-03-11T19:26:38Z</cp:lastPrinted>
  <dcterms:created xsi:type="dcterms:W3CDTF">2018-10-29T08:53:47Z</dcterms:created>
  <dcterms:modified xsi:type="dcterms:W3CDTF">2022-03-11T19:27:12Z</dcterms:modified>
</cp:coreProperties>
</file>